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1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2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3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2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1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Vank"/>
          <p:cNvSpPr txBox="1"/>
          <p:nvPr>
            <p:ph type="ctrTitle"/>
          </p:nvPr>
        </p:nvSpPr>
        <p:spPr>
          <a:xfrm>
            <a:off x="406400" y="3524250"/>
            <a:ext cx="12192000" cy="2705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Vank</a:t>
            </a:r>
          </a:p>
        </p:txBody>
      </p:sp>
      <p:sp>
        <p:nvSpPr>
          <p:cNvPr id="166" name="VIRTUAL ASSISTANT FOR YOUR BANK"/>
          <p:cNvSpPr txBox="1"/>
          <p:nvPr>
            <p:ph type="subTitle" sz="quarter" idx="1"/>
          </p:nvPr>
        </p:nvSpPr>
        <p:spPr>
          <a:xfrm>
            <a:off x="406400" y="6548642"/>
            <a:ext cx="12192000" cy="1803401"/>
          </a:xfrm>
          <a:prstGeom prst="rect">
            <a:avLst/>
          </a:prstGeom>
        </p:spPr>
        <p:txBody>
          <a:bodyPr/>
          <a:lstStyle/>
          <a:p>
            <a:pPr/>
            <a:r>
              <a:t>VIRTUAL ASSISTANT FOR YOUR BANK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HE PROBLEM"/>
          <p:cNvSpPr txBox="1"/>
          <p:nvPr>
            <p:ph type="body" sz="quarter" idx="1"/>
          </p:nvPr>
        </p:nvSpPr>
        <p:spPr>
          <a:xfrm>
            <a:off x="533400" y="271313"/>
            <a:ext cx="6353721" cy="897087"/>
          </a:xfrm>
          <a:prstGeom prst="rect">
            <a:avLst/>
          </a:prstGeom>
        </p:spPr>
        <p:txBody>
          <a:bodyPr/>
          <a:lstStyle/>
          <a:p>
            <a:pPr/>
            <a:r>
              <a:t>THE PROBLEM</a:t>
            </a:r>
          </a:p>
        </p:txBody>
      </p:sp>
      <p:sp>
        <p:nvSpPr>
          <p:cNvPr id="169" name="Line"/>
          <p:cNvSpPr/>
          <p:nvPr/>
        </p:nvSpPr>
        <p:spPr>
          <a:xfrm>
            <a:off x="0" y="1371600"/>
            <a:ext cx="13004801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0" name="High costs for banks"/>
          <p:cNvSpPr txBox="1"/>
          <p:nvPr/>
        </p:nvSpPr>
        <p:spPr>
          <a:xfrm>
            <a:off x="705342" y="2967490"/>
            <a:ext cx="1159411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700">
                <a:solidFill>
                  <a:srgbClr val="FFFFFF"/>
                </a:solidFill>
              </a:defRPr>
            </a:lvl1pPr>
          </a:lstStyle>
          <a:p>
            <a:pPr/>
            <a:r>
              <a:t>High costs for banks</a:t>
            </a:r>
          </a:p>
        </p:txBody>
      </p:sp>
      <p:sp>
        <p:nvSpPr>
          <p:cNvPr id="171" name="20.000.000 EUROS / YEAR SPEND ON CALL CENTERS SERVICES"/>
          <p:cNvSpPr txBox="1"/>
          <p:nvPr/>
        </p:nvSpPr>
        <p:spPr>
          <a:xfrm>
            <a:off x="705342" y="5680981"/>
            <a:ext cx="11594116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20.000.000 EUROS / YEAR SPEND ON CALL CENTERS SERVICES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HE solution"/>
          <p:cNvSpPr txBox="1"/>
          <p:nvPr>
            <p:ph type="body" sz="quarter" idx="1"/>
          </p:nvPr>
        </p:nvSpPr>
        <p:spPr>
          <a:xfrm>
            <a:off x="533400" y="271313"/>
            <a:ext cx="6353721" cy="897087"/>
          </a:xfrm>
          <a:prstGeom prst="rect">
            <a:avLst/>
          </a:prstGeom>
        </p:spPr>
        <p:txBody>
          <a:bodyPr/>
          <a:lstStyle/>
          <a:p>
            <a:pPr/>
            <a:r>
              <a:t>THE solution</a:t>
            </a:r>
          </a:p>
        </p:txBody>
      </p:sp>
      <p:sp>
        <p:nvSpPr>
          <p:cNvPr id="174" name="Line"/>
          <p:cNvSpPr/>
          <p:nvPr/>
        </p:nvSpPr>
        <p:spPr>
          <a:xfrm>
            <a:off x="0" y="1371600"/>
            <a:ext cx="13004801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5" name="🤖"/>
          <p:cNvSpPr txBox="1"/>
          <p:nvPr/>
        </p:nvSpPr>
        <p:spPr>
          <a:xfrm>
            <a:off x="360426" y="-111994"/>
            <a:ext cx="12283949" cy="166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9000">
                <a:solidFill>
                  <a:srgbClr val="FFFFFF"/>
                </a:solidFill>
              </a:defRPr>
            </a:pP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🤖</a:t>
            </a:r>
            <a:r>
              <a:t>   </a:t>
            </a:r>
          </a:p>
        </p:txBody>
      </p:sp>
      <p:pic>
        <p:nvPicPr>
          <p:cNvPr id="176" name="VankFINAL.mp4" descr="VankFINAL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1394031"/>
            <a:ext cx="13004801" cy="7315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33833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HE solution - features"/>
          <p:cNvSpPr txBox="1"/>
          <p:nvPr>
            <p:ph type="body" sz="quarter" idx="1"/>
          </p:nvPr>
        </p:nvSpPr>
        <p:spPr>
          <a:xfrm>
            <a:off x="533400" y="271313"/>
            <a:ext cx="6353721" cy="897087"/>
          </a:xfrm>
          <a:prstGeom prst="rect">
            <a:avLst/>
          </a:prstGeom>
        </p:spPr>
        <p:txBody>
          <a:bodyPr/>
          <a:lstStyle>
            <a:lvl1pPr defTabSz="449833">
              <a:spcBef>
                <a:spcPts val="1700"/>
              </a:spcBef>
              <a:defRPr sz="4158"/>
            </a:lvl1pPr>
          </a:lstStyle>
          <a:p>
            <a:pPr/>
            <a:r>
              <a:t>THE solution - features</a:t>
            </a:r>
          </a:p>
        </p:txBody>
      </p:sp>
      <p:sp>
        <p:nvSpPr>
          <p:cNvPr id="179" name="Line"/>
          <p:cNvSpPr/>
          <p:nvPr/>
        </p:nvSpPr>
        <p:spPr>
          <a:xfrm>
            <a:off x="0" y="1371600"/>
            <a:ext cx="13004801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0" name="A virtual Assistant Software for Banks"/>
          <p:cNvSpPr txBox="1"/>
          <p:nvPr/>
        </p:nvSpPr>
        <p:spPr>
          <a:xfrm>
            <a:off x="360426" y="1574800"/>
            <a:ext cx="12283949" cy="266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7400">
                <a:solidFill>
                  <a:srgbClr val="FFFFFF"/>
                </a:solidFill>
              </a:defRPr>
            </a:lvl1pPr>
          </a:lstStyle>
          <a:p>
            <a:pPr/>
            <a:r>
              <a:t>A virtual Assistant Software for Banks</a:t>
            </a:r>
          </a:p>
        </p:txBody>
      </p:sp>
      <p:sp>
        <p:nvSpPr>
          <p:cNvPr id="181" name="24/7 Customer support…"/>
          <p:cNvSpPr txBox="1"/>
          <p:nvPr/>
        </p:nvSpPr>
        <p:spPr>
          <a:xfrm>
            <a:off x="233426" y="4775199"/>
            <a:ext cx="12283949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67440" indent="-967440" algn="ctr">
              <a:buClr>
                <a:schemeClr val="accent1"/>
              </a:buClr>
              <a:buSzPct val="104999"/>
              <a:buFont typeface="Avenir Next"/>
              <a:buChar char="-"/>
              <a:defRPr sz="5100">
                <a:solidFill>
                  <a:srgbClr val="FFFFFF"/>
                </a:solidFill>
              </a:defRPr>
            </a:pPr>
            <a:r>
              <a:t>24/7 Customer support</a:t>
            </a:r>
          </a:p>
          <a:p>
            <a:pPr marL="967440" indent="-967440" algn="ctr">
              <a:buClr>
                <a:schemeClr val="accent1"/>
              </a:buClr>
              <a:buSzPct val="104999"/>
              <a:buFont typeface="Avenir Next"/>
              <a:buChar char="-"/>
              <a:defRPr sz="5100">
                <a:solidFill>
                  <a:srgbClr val="FFFFFF"/>
                </a:solidFill>
              </a:defRPr>
            </a:pPr>
            <a:r>
              <a:t>Account balance</a:t>
            </a:r>
          </a:p>
          <a:p>
            <a:pPr marL="967440" indent="-967440" algn="ctr">
              <a:buClr>
                <a:schemeClr val="accent1"/>
              </a:buClr>
              <a:buSzPct val="104999"/>
              <a:buFont typeface="Avenir Next"/>
              <a:buChar char="-"/>
              <a:defRPr sz="5100">
                <a:solidFill>
                  <a:srgbClr val="FFFFFF"/>
                </a:solidFill>
              </a:defRPr>
            </a:pPr>
            <a:r>
              <a:t>Cost reduce by 30%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USINESS MODEL"/>
          <p:cNvSpPr txBox="1"/>
          <p:nvPr>
            <p:ph type="body" sz="quarter" idx="1"/>
          </p:nvPr>
        </p:nvSpPr>
        <p:spPr>
          <a:xfrm>
            <a:off x="533400" y="271313"/>
            <a:ext cx="6353721" cy="897087"/>
          </a:xfrm>
          <a:prstGeom prst="rect">
            <a:avLst/>
          </a:prstGeom>
        </p:spPr>
        <p:txBody>
          <a:bodyPr/>
          <a:lstStyle/>
          <a:p>
            <a:pPr/>
            <a:r>
              <a:t>BUSINESS MODEL</a:t>
            </a:r>
          </a:p>
        </p:txBody>
      </p:sp>
      <p:sp>
        <p:nvSpPr>
          <p:cNvPr id="184" name="Line"/>
          <p:cNvSpPr/>
          <p:nvPr/>
        </p:nvSpPr>
        <p:spPr>
          <a:xfrm>
            <a:off x="0" y="1371600"/>
            <a:ext cx="13004801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5" name="B2B - subscription + engagement based + trial   💵…"/>
          <p:cNvSpPr txBox="1"/>
          <p:nvPr/>
        </p:nvSpPr>
        <p:spPr>
          <a:xfrm>
            <a:off x="360426" y="3663802"/>
            <a:ext cx="12283949" cy="3559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4500">
                <a:solidFill>
                  <a:srgbClr val="FFFFFF"/>
                </a:solidFill>
              </a:defRPr>
            </a:pPr>
            <a:r>
              <a:t>B2B - subscription + engagement based + trial   </a:t>
            </a: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💵</a:t>
            </a:r>
          </a:p>
          <a:p>
            <a:pPr marL="457200" indent="-317500" algn="ctr" defTabSz="457200">
              <a:lnSpc>
                <a:spcPts val="6900"/>
              </a:lnSpc>
              <a:spcBef>
                <a:spcPts val="0"/>
              </a:spcBef>
              <a:buClr>
                <a:srgbClr val="000000"/>
              </a:buClr>
              <a:buSzPct val="104999"/>
              <a:buFont typeface="Arial"/>
              <a:buChar char="•"/>
              <a:defRPr i="1" sz="4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Target are the banks</a:t>
            </a:r>
          </a:p>
          <a:p>
            <a:pPr lvl="2" algn="ctr" defTabSz="457200">
              <a:lnSpc>
                <a:spcPts val="5900"/>
              </a:lnSpc>
              <a:spcBef>
                <a:spcPts val="0"/>
              </a:spcBef>
              <a:defRPr i="1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mpetitive advantages"/>
          <p:cNvSpPr txBox="1"/>
          <p:nvPr>
            <p:ph type="body" sz="quarter" idx="1"/>
          </p:nvPr>
        </p:nvSpPr>
        <p:spPr>
          <a:xfrm>
            <a:off x="533400" y="271313"/>
            <a:ext cx="6353721" cy="897087"/>
          </a:xfrm>
          <a:prstGeom prst="rect">
            <a:avLst/>
          </a:prstGeom>
        </p:spPr>
        <p:txBody>
          <a:bodyPr/>
          <a:lstStyle>
            <a:lvl1pPr defTabSz="449833">
              <a:spcBef>
                <a:spcPts val="1700"/>
              </a:spcBef>
              <a:defRPr sz="4158"/>
            </a:lvl1pPr>
          </a:lstStyle>
          <a:p>
            <a:pPr/>
            <a:r>
              <a:t>Competitive advantages</a:t>
            </a:r>
          </a:p>
        </p:txBody>
      </p:sp>
      <p:sp>
        <p:nvSpPr>
          <p:cNvPr id="188" name="Line"/>
          <p:cNvSpPr/>
          <p:nvPr/>
        </p:nvSpPr>
        <p:spPr>
          <a:xfrm>
            <a:off x="0" y="1371600"/>
            <a:ext cx="13004801" cy="0"/>
          </a:xfrm>
          <a:prstGeom prst="line">
            <a:avLst/>
          </a:pr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9" name="Cost reduction…"/>
          <p:cNvSpPr txBox="1"/>
          <p:nvPr/>
        </p:nvSpPr>
        <p:spPr>
          <a:xfrm>
            <a:off x="360426" y="2162362"/>
            <a:ext cx="12283949" cy="6580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Cost reduction</a:t>
            </a:r>
          </a:p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Security</a:t>
            </a:r>
          </a:p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Low risk interaction flow</a:t>
            </a:r>
          </a:p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Human like interaction (text + voice)</a:t>
            </a:r>
          </a:p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Employee &amp; business analytics </a:t>
            </a:r>
            <a:r>
              <a:rPr i="0">
                <a:latin typeface="Apple Color Emoji"/>
                <a:ea typeface="Apple Color Emoji"/>
                <a:cs typeface="Apple Color Emoji"/>
                <a:sym typeface="Apple Color Emoji"/>
              </a:rPr>
              <a:t>📈</a:t>
            </a:r>
          </a:p>
          <a:p>
            <a:pPr lvl="2" algn="ctr" defTabSz="457200">
              <a:lnSpc>
                <a:spcPct val="150000"/>
              </a:lnSpc>
              <a:spcBef>
                <a:spcPts val="0"/>
              </a:spcBef>
              <a:defRPr i="1" sz="5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Exposure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With      from Duty Labs team…"/>
          <p:cNvSpPr txBox="1"/>
          <p:nvPr/>
        </p:nvSpPr>
        <p:spPr>
          <a:xfrm>
            <a:off x="289417" y="2172502"/>
            <a:ext cx="12186827" cy="130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>
              <a:defRPr sz="8600">
                <a:solidFill>
                  <a:srgbClr val="FFFFFF"/>
                </a:solidFill>
              </a:defRPr>
            </a:pPr>
          </a:p>
          <a:p>
            <a:pPr algn="ctr">
              <a:defRPr sz="8600">
                <a:solidFill>
                  <a:srgbClr val="FFFFFF"/>
                </a:solidFill>
              </a:defRPr>
            </a:pPr>
            <a:r>
              <a:t>With      from Duty Labs team</a:t>
            </a:r>
          </a:p>
          <a:p>
            <a:pPr algn="ctr">
              <a:defRPr sz="4400">
                <a:solidFill>
                  <a:srgbClr val="FFFFFF"/>
                </a:solidFill>
              </a:defRPr>
            </a:pPr>
            <a:r>
              <a:t>Made in Cluj-Napoca</a:t>
            </a:r>
          </a:p>
          <a:p>
            <a:pPr algn="ctr">
              <a:defRPr sz="8600">
                <a:solidFill>
                  <a:srgbClr val="FFFFFF"/>
                </a:solidFill>
              </a:defRPr>
            </a:pPr>
          </a:p>
          <a:p>
            <a:pPr algn="ctr">
              <a:defRPr sz="8600">
                <a:solidFill>
                  <a:srgbClr val="FFFFFF"/>
                </a:solidFill>
              </a:defRPr>
            </a:pPr>
          </a:p>
          <a:p>
            <a:pPr algn="ctr">
              <a:defRPr sz="8600">
                <a:solidFill>
                  <a:srgbClr val="FFFFFF"/>
                </a:solidFill>
              </a:defRPr>
            </a:pPr>
          </a:p>
          <a:p>
            <a:pPr algn="ctr">
              <a:defRPr sz="8600">
                <a:solidFill>
                  <a:srgbClr val="FFFFFF"/>
                </a:solidFill>
              </a:defRPr>
            </a:pPr>
            <a:r>
              <a:t>:)</a:t>
            </a:r>
          </a:p>
        </p:txBody>
      </p:sp>
      <p:pic>
        <p:nvPicPr>
          <p:cNvPr id="192" name="heart.png" descr="hea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32343" y="4292718"/>
            <a:ext cx="1168163" cy="1168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